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4" Type="http://schemas.openxmlformats.org/officeDocument/2006/relationships/customXml" Target="../customXml/item3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23" Type="http://schemas.openxmlformats.org/officeDocument/2006/relationships/customXml" Target="../customXml/item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640b83d56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640b83d56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40b83d566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40b83d566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Example of Panpotic FPN using images.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40b83d566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40b83d566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40b83d56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40b83d56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40b83d56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40b83d56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40b83d56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40b83d56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3da8eb85a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3da8eb85a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640b83d566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640b83d566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63da8eb8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63da8eb8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Panoptic = semantic + instance segmentation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 task format we adopt for panoptic segmentation is simple: each pixel of an image must be assigned a semantic label and an instance id. Pixels with the same label and id belong to the same object; for stuff labels the instance id is ignored.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640b83d5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640b83d5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40b83d56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40b83d56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0b83d56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0b83d56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40b83d566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40b83d566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40b83d56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40b83d56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40b83d566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40b83d56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Previous state of the art solution first did semantic segmentation by sending the entire input into a Feature Pyramid Network.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Then they took the input and sent it into a network very good at instance segmentation, for instance Mask R-CNN.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Then they combined the result of each individual network, and got the panoptic segmentation.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40b83d566_2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40b83d566_2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FPN attempts to combine the two networks into a single network, and sharing as much computations as possible between the networks.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Process: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	1. Generate feature maps using FPN in different spatial resolutions.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	2. Use the feature maps with the established Mask R-CNN head to generate instance segmentation.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3. Scale the feature maps independently to the same size. Then sum the feature maps to generate semantic segmentation.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presentations.cocodataset.org/ECCV18/COCO18-Panoptic-Caribbean.pdf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901.02446.pdf" TargetMode="External"/><Relationship Id="rId4" Type="http://schemas.openxmlformats.org/officeDocument/2006/relationships/hyperlink" Target="https://www.youtube.com/watch?v=8qkrPSjONhA" TargetMode="External"/><Relationship Id="rId5" Type="http://schemas.openxmlformats.org/officeDocument/2006/relationships/hyperlink" Target="https://arxiv.org/pdf/1612.03144.pdf" TargetMode="External"/><Relationship Id="rId6" Type="http://schemas.openxmlformats.org/officeDocument/2006/relationships/hyperlink" Target="https://arxiv.org/pdf/1801.00868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1000"/>
            <a:ext cx="91440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-100" y="1656025"/>
            <a:ext cx="9144000" cy="2202000"/>
          </a:xfrm>
          <a:prstGeom prst="rect">
            <a:avLst/>
          </a:prstGeom>
          <a:solidFill>
            <a:srgbClr val="666666">
              <a:alpha val="156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1439550" y="1970550"/>
            <a:ext cx="62649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>
                <a:solidFill>
                  <a:srgbClr val="FFFFFF"/>
                </a:solidFill>
              </a:rPr>
              <a:t>Panoptic FPN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1439550" y="2808975"/>
            <a:ext cx="62649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1400">
                <a:solidFill>
                  <a:srgbClr val="FFFFFF"/>
                </a:solidFill>
              </a:rPr>
              <a:t>Presented By: </a:t>
            </a:r>
            <a:endParaRPr b="1"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1400">
                <a:solidFill>
                  <a:srgbClr val="FFFFFF"/>
                </a:solidFill>
              </a:rPr>
              <a:t>Audun Wigum Arbo, Even Dalen, Christian Echtermeyer</a:t>
            </a:r>
            <a:endParaRPr b="1" sz="1400">
              <a:solidFill>
                <a:srgbClr val="FFFFFF"/>
              </a:solidFill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-100" y="708125"/>
            <a:ext cx="4001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" name="Google Shape;59;p13"/>
          <p:cNvCxnSpPr/>
          <p:nvPr/>
        </p:nvCxnSpPr>
        <p:spPr>
          <a:xfrm>
            <a:off x="5142600" y="4650550"/>
            <a:ext cx="4001400" cy="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/>
          <p:nvPr/>
        </p:nvSpPr>
        <p:spPr>
          <a:xfrm>
            <a:off x="3441350" y="4357200"/>
            <a:ext cx="5571900" cy="24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800"/>
              <a:t>Source: </a:t>
            </a:r>
            <a:r>
              <a:rPr lang="no" sz="800" u="sng">
                <a:solidFill>
                  <a:schemeClr val="hlink"/>
                </a:solidFill>
                <a:hlinkClick r:id="rId3"/>
              </a:rPr>
              <a:t>http://presentations.cocodataset.org/ECCV18/COCO18-Panoptic-Caribbean.pdf</a:t>
            </a:r>
            <a:endParaRPr sz="800"/>
          </a:p>
        </p:txBody>
      </p:sp>
      <p:pic>
        <p:nvPicPr>
          <p:cNvPr id="166" name="Google Shape;16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972" y="1303650"/>
            <a:ext cx="4231800" cy="279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3703" y="615925"/>
            <a:ext cx="1338050" cy="323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9101" y="788963"/>
            <a:ext cx="1912974" cy="305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31175" y="1691225"/>
            <a:ext cx="742525" cy="9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Results: some example output</a:t>
            </a:r>
            <a:endParaRPr/>
          </a:p>
        </p:txBody>
      </p:sp>
      <p:pic>
        <p:nvPicPr>
          <p:cNvPr id="175" name="Google Shape;1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600" y="1053139"/>
            <a:ext cx="4511150" cy="36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25" y="1053150"/>
            <a:ext cx="3806175" cy="28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00" y="2903299"/>
            <a:ext cx="4257525" cy="213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595" y="1053150"/>
            <a:ext cx="4681475" cy="2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72925" y="2421525"/>
            <a:ext cx="3371551" cy="255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Results: the metric values</a:t>
            </a:r>
            <a:endParaRPr/>
          </a:p>
        </p:txBody>
      </p:sp>
      <p:sp>
        <p:nvSpPr>
          <p:cNvPr id="185" name="Google Shape;185;p24"/>
          <p:cNvSpPr txBox="1"/>
          <p:nvPr>
            <p:ph idx="1" type="body"/>
          </p:nvPr>
        </p:nvSpPr>
        <p:spPr>
          <a:xfrm>
            <a:off x="311700" y="1152475"/>
            <a:ext cx="3812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Loss: λ</a:t>
            </a:r>
            <a:r>
              <a:rPr baseline="-25000" lang="no"/>
              <a:t>s</a:t>
            </a:r>
            <a:r>
              <a:rPr lang="no"/>
              <a:t>Loss</a:t>
            </a:r>
            <a:r>
              <a:rPr baseline="-25000" lang="no" sz="1700"/>
              <a:t>S</a:t>
            </a:r>
            <a:r>
              <a:rPr lang="no" sz="1700"/>
              <a:t>+</a:t>
            </a:r>
            <a:r>
              <a:rPr lang="no"/>
              <a:t>λ</a:t>
            </a:r>
            <a:r>
              <a:rPr baseline="-25000" lang="no"/>
              <a:t>i</a:t>
            </a:r>
            <a:r>
              <a:rPr lang="no"/>
              <a:t>Loss</a:t>
            </a:r>
            <a:r>
              <a:rPr baseline="-25000" lang="no"/>
              <a:t>i</a:t>
            </a:r>
            <a:br>
              <a:rPr lang="no"/>
            </a:br>
            <a:r>
              <a:rPr lang="no"/>
              <a:t>Scaling of the individual losses: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Semantic seg. loss with λ</a:t>
            </a:r>
            <a:r>
              <a:rPr baseline="-25000" lang="no"/>
              <a:t>s</a:t>
            </a:r>
            <a:r>
              <a:rPr lang="no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Instance seg. loss with λ</a:t>
            </a:r>
            <a:r>
              <a:rPr baseline="-25000" lang="no"/>
              <a:t>i</a:t>
            </a:r>
            <a:r>
              <a:rPr lang="no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no"/>
              <a:t>The following results use the optimal λ</a:t>
            </a:r>
            <a:r>
              <a:rPr baseline="-25000" lang="no"/>
              <a:t>s</a:t>
            </a:r>
            <a:r>
              <a:rPr lang="no"/>
              <a:t> and λ</a:t>
            </a:r>
            <a:r>
              <a:rPr baseline="-25000" lang="no"/>
              <a:t>i</a:t>
            </a:r>
            <a:r>
              <a:rPr lang="no"/>
              <a:t> from the set</a:t>
            </a:r>
            <a:br>
              <a:rPr lang="no"/>
            </a:br>
            <a:r>
              <a:rPr lang="no"/>
              <a:t>{0.5, 0.75, 1.0}</a:t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050" y="950188"/>
            <a:ext cx="392810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Results: Two FPN networks VS combined</a:t>
            </a:r>
            <a:endParaRPr/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4153" y="1017726"/>
            <a:ext cx="6815694" cy="368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5"/>
          <p:cNvSpPr/>
          <p:nvPr/>
        </p:nvSpPr>
        <p:spPr>
          <a:xfrm>
            <a:off x="3914975" y="2101800"/>
            <a:ext cx="3981600" cy="30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3914975" y="3083075"/>
            <a:ext cx="3981600" cy="30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359" y="1016101"/>
            <a:ext cx="6786425" cy="364045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5"/>
          <p:cNvSpPr/>
          <p:nvPr/>
        </p:nvSpPr>
        <p:spPr>
          <a:xfrm>
            <a:off x="3914975" y="2101800"/>
            <a:ext cx="3981600" cy="30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3914975" y="3083075"/>
            <a:ext cx="3981600" cy="303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8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Results: COCO + Cityscapes panoptic (as of 2018)*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311700" y="4556800"/>
            <a:ext cx="3070500" cy="4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no"/>
              <a:t>*Single-network entries only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3">
            <a:alphaModFix/>
          </a:blip>
          <a:srcRect b="31958" l="0" r="0" t="0"/>
          <a:stretch/>
        </p:blipFill>
        <p:spPr>
          <a:xfrm>
            <a:off x="1557700" y="1584196"/>
            <a:ext cx="6028601" cy="255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150" y="1601200"/>
            <a:ext cx="5953176" cy="22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/>
          <p:nvPr/>
        </p:nvSpPr>
        <p:spPr>
          <a:xfrm>
            <a:off x="6150000" y="3655950"/>
            <a:ext cx="1339500" cy="25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Summarized: Main contributions of </a:t>
            </a:r>
            <a:r>
              <a:rPr lang="no"/>
              <a:t>Panoptic FPN</a:t>
            </a:r>
            <a:endParaRPr/>
          </a:p>
        </p:txBody>
      </p:sp>
      <p:sp>
        <p:nvSpPr>
          <p:cNvPr id="212" name="Google Shape;21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A single network: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A common Feature Pyramid Network (FPN)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Mask R-CNN (instance segmentation) </a:t>
            </a:r>
            <a:br>
              <a:rPr lang="no"/>
            </a:br>
            <a:r>
              <a:rPr lang="no"/>
              <a:t>+ branch with semantic segmentation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State-of-the-art performance in both instance- and semantic segmentation, with </a:t>
            </a:r>
            <a:r>
              <a:rPr b="1" lang="no"/>
              <a:t>only ~0.5x computing resources </a:t>
            </a:r>
            <a:r>
              <a:rPr lang="no"/>
              <a:t>compared to multi-network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Outperforms all </a:t>
            </a:r>
            <a:r>
              <a:rPr i="1" lang="no"/>
              <a:t>single-model</a:t>
            </a:r>
            <a:r>
              <a:rPr lang="no"/>
              <a:t> entries in the 2018 COCO Panoptic Segmentation Challenge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 u="sng"/>
              <a:t>A good baseline for the panoptic segmentation task</a:t>
            </a:r>
            <a:endParaRPr u="sng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References</a:t>
            </a:r>
            <a:endParaRPr/>
          </a:p>
        </p:txBody>
      </p:sp>
      <p:sp>
        <p:nvSpPr>
          <p:cNvPr id="218" name="Google Shape;21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 u="sng">
                <a:solidFill>
                  <a:schemeClr val="accent5"/>
                </a:solidFill>
                <a:hlinkClick r:id="rId3"/>
              </a:rPr>
              <a:t>Panoptic Feature Pyramid Networks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 u="sng">
                <a:solidFill>
                  <a:schemeClr val="accent5"/>
                </a:solidFill>
                <a:hlinkClick r:id="rId4"/>
              </a:rPr>
              <a:t>CVPR 2019 Oral Session 2-2A: Recognition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 u="sng">
                <a:solidFill>
                  <a:schemeClr val="hlink"/>
                </a:solidFill>
                <a:hlinkClick r:id="rId5"/>
              </a:rPr>
              <a:t>Feature Pyramid Networks for Object Detection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 u="sng">
                <a:solidFill>
                  <a:schemeClr val="accent5"/>
                </a:solidFill>
                <a:hlinkClick r:id="rId6"/>
              </a:rPr>
              <a:t>Panoptic Segmentation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1000"/>
            <a:ext cx="9144000" cy="55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336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>
                <a:solidFill>
                  <a:srgbClr val="FFFFFF"/>
                </a:solidFill>
              </a:rPr>
              <a:t>What is panoptic segmentation?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908950"/>
            <a:ext cx="4893900" cy="5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no">
                <a:solidFill>
                  <a:srgbClr val="EFEFEF"/>
                </a:solidFill>
              </a:rPr>
              <a:t>“including </a:t>
            </a:r>
            <a:r>
              <a:rPr b="1" lang="no">
                <a:solidFill>
                  <a:schemeClr val="accent1"/>
                </a:solidFill>
              </a:rPr>
              <a:t>everything </a:t>
            </a:r>
            <a:r>
              <a:rPr b="1" lang="no">
                <a:solidFill>
                  <a:srgbClr val="EFEFEF"/>
                </a:solidFill>
              </a:rPr>
              <a:t>visible in one view”</a:t>
            </a:r>
            <a:endParaRPr b="1">
              <a:solidFill>
                <a:srgbClr val="EFEFEF"/>
              </a:solidFill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0025" y="1577100"/>
            <a:ext cx="4303951" cy="3118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-147725" y="336250"/>
            <a:ext cx="9354900" cy="1037400"/>
          </a:xfrm>
          <a:prstGeom prst="rect">
            <a:avLst/>
          </a:prstGeom>
          <a:solidFill>
            <a:srgbClr val="666666">
              <a:alpha val="1563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17" y="-38850"/>
            <a:ext cx="9153750" cy="51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58" y="-38850"/>
            <a:ext cx="9145243" cy="518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5"/>
          <p:cNvCxnSpPr/>
          <p:nvPr/>
        </p:nvCxnSpPr>
        <p:spPr>
          <a:xfrm flipH="1">
            <a:off x="6631175" y="1851950"/>
            <a:ext cx="1174500" cy="146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" name="Google Shape;76;p15"/>
          <p:cNvCxnSpPr/>
          <p:nvPr/>
        </p:nvCxnSpPr>
        <p:spPr>
          <a:xfrm flipH="1">
            <a:off x="5370000" y="1844725"/>
            <a:ext cx="2442900" cy="12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" name="Google Shape;77;p15"/>
          <p:cNvSpPr txBox="1"/>
          <p:nvPr/>
        </p:nvSpPr>
        <p:spPr>
          <a:xfrm>
            <a:off x="7198150" y="1335150"/>
            <a:ext cx="15552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>
                <a:solidFill>
                  <a:srgbClr val="FFFFFF"/>
                </a:solidFill>
              </a:rPr>
              <a:t>Every object has a class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38850"/>
            <a:ext cx="9175951" cy="518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5"/>
          <p:cNvCxnSpPr/>
          <p:nvPr/>
        </p:nvCxnSpPr>
        <p:spPr>
          <a:xfrm flipH="1">
            <a:off x="6783575" y="2004350"/>
            <a:ext cx="1174500" cy="146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5"/>
          <p:cNvCxnSpPr/>
          <p:nvPr/>
        </p:nvCxnSpPr>
        <p:spPr>
          <a:xfrm flipH="1">
            <a:off x="5522400" y="1997125"/>
            <a:ext cx="2442900" cy="12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7198150" y="1190950"/>
            <a:ext cx="1268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>
                <a:solidFill>
                  <a:srgbClr val="FFFFFF"/>
                </a:solidFill>
              </a:rPr>
              <a:t>Every object has an identity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81" y="-38850"/>
            <a:ext cx="9150391" cy="518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" name="Google Shape;83;p15"/>
          <p:cNvCxnSpPr/>
          <p:nvPr/>
        </p:nvCxnSpPr>
        <p:spPr>
          <a:xfrm flipH="1">
            <a:off x="6935975" y="2156750"/>
            <a:ext cx="1174500" cy="1463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5"/>
          <p:cNvCxnSpPr/>
          <p:nvPr/>
        </p:nvCxnSpPr>
        <p:spPr>
          <a:xfrm flipH="1">
            <a:off x="5674800" y="2149525"/>
            <a:ext cx="2442900" cy="1230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5"/>
          <p:cNvSpPr txBox="1"/>
          <p:nvPr/>
        </p:nvSpPr>
        <p:spPr>
          <a:xfrm>
            <a:off x="7270975" y="1190950"/>
            <a:ext cx="1268700" cy="7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no">
                <a:solidFill>
                  <a:srgbClr val="FFFFFF"/>
                </a:solidFill>
              </a:rPr>
              <a:t>Every object has a class AND an identity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type="title"/>
          </p:nvPr>
        </p:nvSpPr>
        <p:spPr>
          <a:xfrm>
            <a:off x="311750" y="2082275"/>
            <a:ext cx="8520600" cy="17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o" sz="2400">
                <a:solidFill>
                  <a:srgbClr val="FFFFFF"/>
                </a:solidFill>
              </a:rPr>
              <a:t>"...existing metrics are specialized for </a:t>
            </a:r>
            <a:r>
              <a:rPr b="1" lang="no" sz="2400">
                <a:solidFill>
                  <a:schemeClr val="accent1"/>
                </a:solidFill>
              </a:rPr>
              <a:t>either </a:t>
            </a:r>
            <a:r>
              <a:rPr lang="no" sz="2400">
                <a:solidFill>
                  <a:srgbClr val="FFFFFF"/>
                </a:solidFill>
              </a:rPr>
              <a:t>semantic or instance segmentation and </a:t>
            </a:r>
            <a:r>
              <a:rPr b="1" lang="no" sz="2400">
                <a:solidFill>
                  <a:schemeClr val="accent1"/>
                </a:solidFill>
              </a:rPr>
              <a:t>cannot </a:t>
            </a:r>
            <a:r>
              <a:rPr lang="no" sz="2400">
                <a:solidFill>
                  <a:srgbClr val="FFFFFF"/>
                </a:solidFill>
              </a:rPr>
              <a:t>be used to evaluate the joint task involving both..."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2" name="Google Shape;92;p16"/>
          <p:cNvSpPr txBox="1"/>
          <p:nvPr>
            <p:ph type="title"/>
          </p:nvPr>
        </p:nvSpPr>
        <p:spPr>
          <a:xfrm>
            <a:off x="877100" y="1149950"/>
            <a:ext cx="7389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3000">
                <a:solidFill>
                  <a:srgbClr val="FFFFFF"/>
                </a:solidFill>
              </a:rPr>
              <a:t>Panoptic Segmentation Metric</a:t>
            </a:r>
            <a:endParaRPr b="1"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0" y="2742326"/>
            <a:ext cx="7483001" cy="15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325" y="86375"/>
            <a:ext cx="2998151" cy="233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3014650" y="2526000"/>
            <a:ext cx="1639500" cy="885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8225" y="293738"/>
            <a:ext cx="2760947" cy="1923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/>
          <p:nvPr/>
        </p:nvSpPr>
        <p:spPr>
          <a:xfrm>
            <a:off x="2770400" y="2871650"/>
            <a:ext cx="504900" cy="4275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2770400" y="3175075"/>
            <a:ext cx="767700" cy="67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4904025" y="3175075"/>
            <a:ext cx="767700" cy="6753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6214850" y="2747750"/>
            <a:ext cx="767700" cy="55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6180775" y="3237025"/>
            <a:ext cx="767700" cy="55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7457525" y="3237025"/>
            <a:ext cx="767700" cy="551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0" y="4444200"/>
            <a:ext cx="2299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 = predicted segment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g = ground truth segment</a:t>
            </a:r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 flipH="1">
            <a:off x="202000" y="3193325"/>
            <a:ext cx="1996800" cy="1351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7"/>
          <p:cNvCxnSpPr/>
          <p:nvPr/>
        </p:nvCxnSpPr>
        <p:spPr>
          <a:xfrm flipH="1">
            <a:off x="598300" y="3271025"/>
            <a:ext cx="1833600" cy="126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7"/>
          <p:cNvSpPr txBox="1"/>
          <p:nvPr/>
        </p:nvSpPr>
        <p:spPr>
          <a:xfrm>
            <a:off x="5417750" y="2217625"/>
            <a:ext cx="2361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o" sz="1800"/>
              <a:t>IoU &gt; 0.5 = Match</a:t>
            </a:r>
            <a:endParaRPr b="1" sz="1800"/>
          </a:p>
        </p:txBody>
      </p:sp>
      <p:sp>
        <p:nvSpPr>
          <p:cNvPr id="111" name="Google Shape;111;p17"/>
          <p:cNvSpPr/>
          <p:nvPr/>
        </p:nvSpPr>
        <p:spPr>
          <a:xfrm>
            <a:off x="5965875" y="3097075"/>
            <a:ext cx="2361900" cy="831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3813"/>
            <a:ext cx="8839199" cy="3755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Contribution of Panoptic FPN</a:t>
            </a:r>
            <a:endParaRPr/>
          </a:p>
        </p:txBody>
      </p:sp>
      <p:sp>
        <p:nvSpPr>
          <p:cNvPr id="122" name="Google Shape;12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Previous </a:t>
            </a:r>
            <a:r>
              <a:rPr lang="no"/>
              <a:t>approaches used separate networks: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One for</a:t>
            </a:r>
            <a:r>
              <a:rPr lang="no"/>
              <a:t> instance segmentation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no"/>
              <a:t>One for semantic segmentation.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Panoptic FPN uses a single network.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Increased </a:t>
            </a:r>
            <a:r>
              <a:rPr lang="no"/>
              <a:t>efficiency</a:t>
            </a:r>
            <a:r>
              <a:rPr lang="no"/>
              <a:t> and memory footprint.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o"/>
              <a:t>Established a baseline performance for future work.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Inefficient approach: Semantic + instance = Panoptic</a:t>
            </a:r>
            <a:endParaRPr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00" y="2409450"/>
            <a:ext cx="1220200" cy="7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9175" y="2329253"/>
            <a:ext cx="1399700" cy="864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4600" y="3227913"/>
            <a:ext cx="1281299" cy="804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5701" y="1456865"/>
            <a:ext cx="1220199" cy="76263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466675" y="3193875"/>
            <a:ext cx="7608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Input</a:t>
            </a:r>
            <a:endParaRPr sz="1200"/>
          </a:p>
        </p:txBody>
      </p:sp>
      <p:sp>
        <p:nvSpPr>
          <p:cNvPr id="133" name="Google Shape;133;p20"/>
          <p:cNvSpPr txBox="1"/>
          <p:nvPr/>
        </p:nvSpPr>
        <p:spPr>
          <a:xfrm>
            <a:off x="4868300" y="2245525"/>
            <a:ext cx="2204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Semantic segmentation</a:t>
            </a:r>
            <a:endParaRPr sz="1200"/>
          </a:p>
        </p:txBody>
      </p:sp>
      <p:cxnSp>
        <p:nvCxnSpPr>
          <p:cNvPr id="134" name="Google Shape;134;p20"/>
          <p:cNvCxnSpPr/>
          <p:nvPr/>
        </p:nvCxnSpPr>
        <p:spPr>
          <a:xfrm flipH="1" rot="10800000">
            <a:off x="1531900" y="2059425"/>
            <a:ext cx="730500" cy="33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" name="Google Shape;135;p20"/>
          <p:cNvCxnSpPr/>
          <p:nvPr/>
        </p:nvCxnSpPr>
        <p:spPr>
          <a:xfrm>
            <a:off x="1531900" y="3286975"/>
            <a:ext cx="690000" cy="58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6" name="Google Shape;13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19700" y="1355000"/>
            <a:ext cx="1795013" cy="78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/>
        </p:nvSpPr>
        <p:spPr>
          <a:xfrm>
            <a:off x="2969150" y="2233075"/>
            <a:ext cx="13998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FPN</a:t>
            </a:r>
            <a:endParaRPr sz="1200"/>
          </a:p>
        </p:txBody>
      </p:sp>
      <p:cxnSp>
        <p:nvCxnSpPr>
          <p:cNvPr id="138" name="Google Shape;138;p20"/>
          <p:cNvCxnSpPr/>
          <p:nvPr/>
        </p:nvCxnSpPr>
        <p:spPr>
          <a:xfrm>
            <a:off x="4314725" y="1710750"/>
            <a:ext cx="655800" cy="7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9" name="Google Shape;13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95975" y="3499925"/>
            <a:ext cx="1399700" cy="66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2588100" y="4080575"/>
            <a:ext cx="12813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Mask R-CNN</a:t>
            </a:r>
            <a:endParaRPr sz="1200"/>
          </a:p>
        </p:txBody>
      </p:sp>
      <p:cxnSp>
        <p:nvCxnSpPr>
          <p:cNvPr id="141" name="Google Shape;141;p20"/>
          <p:cNvCxnSpPr/>
          <p:nvPr/>
        </p:nvCxnSpPr>
        <p:spPr>
          <a:xfrm flipH="1" rot="10800000">
            <a:off x="3969750" y="3927548"/>
            <a:ext cx="822300" cy="10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2" name="Google Shape;142;p20"/>
          <p:cNvSpPr txBox="1"/>
          <p:nvPr/>
        </p:nvSpPr>
        <p:spPr>
          <a:xfrm>
            <a:off x="4792050" y="4163938"/>
            <a:ext cx="2204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Instance</a:t>
            </a:r>
            <a:r>
              <a:rPr lang="no" sz="1200"/>
              <a:t> segmentation</a:t>
            </a:r>
            <a:endParaRPr sz="1200"/>
          </a:p>
        </p:txBody>
      </p:sp>
      <p:sp>
        <p:nvSpPr>
          <p:cNvPr id="143" name="Google Shape;143;p20"/>
          <p:cNvSpPr txBox="1"/>
          <p:nvPr/>
        </p:nvSpPr>
        <p:spPr>
          <a:xfrm>
            <a:off x="7072400" y="3286963"/>
            <a:ext cx="2204100" cy="4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 sz="1200"/>
              <a:t>Panoptic</a:t>
            </a:r>
            <a:r>
              <a:rPr lang="no" sz="1200"/>
              <a:t> segmentation</a:t>
            </a:r>
            <a:endParaRPr sz="1200"/>
          </a:p>
        </p:txBody>
      </p:sp>
      <p:sp>
        <p:nvSpPr>
          <p:cNvPr id="144" name="Google Shape;144;p20"/>
          <p:cNvSpPr/>
          <p:nvPr/>
        </p:nvSpPr>
        <p:spPr>
          <a:xfrm>
            <a:off x="5431400" y="2687350"/>
            <a:ext cx="508800" cy="440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20"/>
          <p:cNvCxnSpPr/>
          <p:nvPr/>
        </p:nvCxnSpPr>
        <p:spPr>
          <a:xfrm>
            <a:off x="6364625" y="2891475"/>
            <a:ext cx="749700" cy="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1"/>
          <p:cNvSpPr txBox="1"/>
          <p:nvPr>
            <p:ph type="title"/>
          </p:nvPr>
        </p:nvSpPr>
        <p:spPr>
          <a:xfrm>
            <a:off x="311700" y="445025"/>
            <a:ext cx="438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o"/>
              <a:t>Panoptic FPN architecture</a:t>
            </a:r>
            <a:endParaRPr/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0" y="2289500"/>
            <a:ext cx="4486850" cy="18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1"/>
          <p:cNvSpPr txBox="1"/>
          <p:nvPr/>
        </p:nvSpPr>
        <p:spPr>
          <a:xfrm>
            <a:off x="1433900" y="2062050"/>
            <a:ext cx="25845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/>
              <a:t>Shared</a:t>
            </a:r>
            <a:r>
              <a:rPr i="1" lang="no"/>
              <a:t> FPN backbone</a:t>
            </a:r>
            <a:endParaRPr i="1"/>
          </a:p>
        </p:txBody>
      </p:sp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4550" y="1017725"/>
            <a:ext cx="1884325" cy="136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9501" y="2907650"/>
            <a:ext cx="1840925" cy="129385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5" name="Google Shape;155;p21"/>
          <p:cNvSpPr/>
          <p:nvPr/>
        </p:nvSpPr>
        <p:spPr>
          <a:xfrm>
            <a:off x="5139150" y="3283400"/>
            <a:ext cx="453300" cy="29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1"/>
          <p:cNvSpPr/>
          <p:nvPr/>
        </p:nvSpPr>
        <p:spPr>
          <a:xfrm>
            <a:off x="6921625" y="1942700"/>
            <a:ext cx="536700" cy="397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7" name="Google Shape;157;p21"/>
          <p:cNvCxnSpPr/>
          <p:nvPr/>
        </p:nvCxnSpPr>
        <p:spPr>
          <a:xfrm flipH="1" rot="10800000">
            <a:off x="4412550" y="2419675"/>
            <a:ext cx="5736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21"/>
          <p:cNvCxnSpPr>
            <a:endCxn id="155" idx="2"/>
          </p:cNvCxnSpPr>
          <p:nvPr/>
        </p:nvCxnSpPr>
        <p:spPr>
          <a:xfrm>
            <a:off x="4477500" y="3237800"/>
            <a:ext cx="888300" cy="33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9" name="Google Shape;159;p21"/>
          <p:cNvSpPr txBox="1"/>
          <p:nvPr/>
        </p:nvSpPr>
        <p:spPr>
          <a:xfrm>
            <a:off x="5356477" y="625150"/>
            <a:ext cx="2452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 sz="1200"/>
              <a:t>Based on </a:t>
            </a:r>
            <a:r>
              <a:rPr i="1" lang="no" sz="1200"/>
              <a:t>Mask R-CNN head</a:t>
            </a:r>
            <a:endParaRPr i="1" sz="1200"/>
          </a:p>
        </p:txBody>
      </p:sp>
      <p:sp>
        <p:nvSpPr>
          <p:cNvPr id="160" name="Google Shape;160;p21"/>
          <p:cNvSpPr txBox="1"/>
          <p:nvPr/>
        </p:nvSpPr>
        <p:spPr>
          <a:xfrm>
            <a:off x="5003864" y="4385400"/>
            <a:ext cx="2452200" cy="6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no" sz="1200"/>
              <a:t>Scale and sum feature maps.</a:t>
            </a:r>
            <a:endParaRPr i="1" sz="1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8DD90BA5-7953-43EE-9825-1E53DB611E48}"/>
</file>

<file path=customXml/itemProps2.xml><?xml version="1.0" encoding="utf-8"?>
<ds:datastoreItem xmlns:ds="http://schemas.openxmlformats.org/officeDocument/2006/customXml" ds:itemID="{D3BC560B-A61D-4069-B03D-A6016C85E31E}"/>
</file>

<file path=customXml/itemProps3.xml><?xml version="1.0" encoding="utf-8"?>
<ds:datastoreItem xmlns:ds="http://schemas.openxmlformats.org/officeDocument/2006/customXml" ds:itemID="{C8DFB0D1-7A8B-419E-BDB7-746EBB108C7F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